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58" r:id="rId3"/>
    <p:sldId id="260" r:id="rId4"/>
    <p:sldId id="261" r:id="rId5"/>
    <p:sldId id="290" r:id="rId6"/>
    <p:sldId id="265" r:id="rId7"/>
    <p:sldId id="29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8" autoAdjust="0"/>
    <p:restoredTop sz="94660"/>
  </p:normalViewPr>
  <p:slideViewPr>
    <p:cSldViewPr>
      <p:cViewPr varScale="1">
        <p:scale>
          <a:sx n="80" d="100"/>
          <a:sy n="80" d="100"/>
        </p:scale>
        <p:origin x="1526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6075B-0CAF-436D-B8D0-7F4862A5025C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8291B-D991-46C9-B2B6-29A81E71FB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8291B-D991-46C9-B2B6-29A81E71FBA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561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480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777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4345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313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344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937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435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133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10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9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08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85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663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463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365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132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320EC1E-847F-4BE0-A669-CD8DA2F73DA6}" type="datetimeFigureOut">
              <a:rPr lang="ru-RU" smtClean="0"/>
              <a:pPr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29DCE-2C84-4AA3-97AF-872FDA52E9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3762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2403699"/>
          </a:xfrm>
          <a:noFill/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sz="9600" dirty="0">
                <a:ln w="18415" cmpd="sng">
                  <a:noFill/>
                  <a:prstDash val="solid"/>
                </a:ln>
                <a:gradFill flip="none" rotWithShape="1">
                  <a:gsLst>
                    <a:gs pos="0">
                      <a:srgbClr val="FFFFFF">
                        <a:shade val="30000"/>
                        <a:satMod val="115000"/>
                      </a:srgbClr>
                    </a:gs>
                    <a:gs pos="50000">
                      <a:srgbClr val="FFFFFF">
                        <a:shade val="67500"/>
                        <a:satMod val="115000"/>
                      </a:srgbClr>
                    </a:gs>
                    <a:gs pos="100000">
                      <a:srgbClr val="FFFFFF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istral" pitchFamily="66" charset="0"/>
              </a:rPr>
              <a:t>Математика.</a:t>
            </a:r>
            <a:br>
              <a:rPr lang="ru-RU" sz="9600" dirty="0">
                <a:ln w="18415" cmpd="sng">
                  <a:noFill/>
                  <a:prstDash val="solid"/>
                </a:ln>
                <a:gradFill flip="none" rotWithShape="1">
                  <a:gsLst>
                    <a:gs pos="0">
                      <a:srgbClr val="FFFFFF">
                        <a:shade val="30000"/>
                        <a:satMod val="115000"/>
                      </a:srgbClr>
                    </a:gs>
                    <a:gs pos="50000">
                      <a:srgbClr val="FFFFFF">
                        <a:shade val="67500"/>
                        <a:satMod val="115000"/>
                      </a:srgbClr>
                    </a:gs>
                    <a:gs pos="100000">
                      <a:srgbClr val="FFFFFF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istral" pitchFamily="66" charset="0"/>
              </a:rPr>
            </a:br>
            <a:r>
              <a:rPr lang="ru-RU" sz="9600" dirty="0">
                <a:ln w="18415" cmpd="sng">
                  <a:noFill/>
                  <a:prstDash val="solid"/>
                </a:ln>
                <a:gradFill flip="none" rotWithShape="1">
                  <a:gsLst>
                    <a:gs pos="0">
                      <a:srgbClr val="FFFFFF">
                        <a:shade val="30000"/>
                        <a:satMod val="115000"/>
                      </a:srgbClr>
                    </a:gs>
                    <a:gs pos="50000">
                      <a:srgbClr val="FFFFFF">
                        <a:shade val="67500"/>
                        <a:satMod val="115000"/>
                      </a:srgbClr>
                    </a:gs>
                    <a:gs pos="100000">
                      <a:srgbClr val="FFFFFF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istral" pitchFamily="66" charset="0"/>
              </a:rPr>
              <a:t>Множества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8000" dirty="0">
                <a:ln w="18415" cmpd="sng">
                  <a:noFill/>
                  <a:prstDash val="solid"/>
                </a:ln>
                <a:gradFill flip="none" rotWithShape="1">
                  <a:gsLst>
                    <a:gs pos="0">
                      <a:srgbClr val="FFFFFF">
                        <a:shade val="30000"/>
                        <a:satMod val="115000"/>
                      </a:srgbClr>
                    </a:gs>
                    <a:gs pos="50000">
                      <a:srgbClr val="FFFFFF">
                        <a:shade val="67500"/>
                        <a:satMod val="115000"/>
                      </a:srgbClr>
                    </a:gs>
                    <a:gs pos="100000">
                      <a:srgbClr val="FFFFFF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istral" pitchFamily="66" charset="0"/>
              </a:rPr>
              <a:t>Понятие множества.</a:t>
            </a:r>
          </a:p>
        </p:txBody>
      </p:sp>
      <p:pic>
        <p:nvPicPr>
          <p:cNvPr id="11" name="Содержимое 10" descr="Кантор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143736" y="-41272"/>
            <a:ext cx="2000264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Содержимое 13"/>
          <p:cNvSpPr>
            <a:spLocks noGrp="1"/>
          </p:cNvSpPr>
          <p:nvPr>
            <p:ph sz="half" idx="2"/>
          </p:nvPr>
        </p:nvSpPr>
        <p:spPr>
          <a:xfrm>
            <a:off x="484710" y="1853248"/>
            <a:ext cx="8421592" cy="4525963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chemeClr val="bg1"/>
                </a:solidFill>
              </a:rPr>
              <a:t>Георг Кантор (1845-1918)</a:t>
            </a:r>
          </a:p>
          <a:p>
            <a:r>
              <a:rPr lang="ru-RU" sz="2800" b="1" i="1" dirty="0">
                <a:solidFill>
                  <a:schemeClr val="bg1"/>
                </a:solidFill>
              </a:rPr>
              <a:t>Профессор математики и философии, основоположник современной теории множеств.</a:t>
            </a:r>
          </a:p>
          <a:p>
            <a:r>
              <a:rPr lang="ru-RU" sz="2800" b="1" i="1" dirty="0">
                <a:solidFill>
                  <a:schemeClr val="bg1"/>
                </a:solidFill>
              </a:rPr>
              <a:t>«Под множеством мы подразумеваем  объединение в целое определённых, различающихся между собой объектов нашего представления или мышления». Георг Кантор     </a:t>
            </a: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2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8000" dirty="0">
                <a:ln w="18415" cmpd="sng">
                  <a:noFill/>
                  <a:prstDash val="solid"/>
                </a:ln>
                <a:gradFill flip="none" rotWithShape="1">
                  <a:gsLst>
                    <a:gs pos="0">
                      <a:srgbClr val="FFFFFF">
                        <a:shade val="30000"/>
                        <a:satMod val="115000"/>
                      </a:srgbClr>
                    </a:gs>
                    <a:gs pos="50000">
                      <a:srgbClr val="FFFFFF">
                        <a:shade val="67500"/>
                        <a:satMod val="115000"/>
                      </a:srgbClr>
                    </a:gs>
                    <a:gs pos="100000">
                      <a:srgbClr val="FFFFFF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istral" pitchFamily="66" charset="0"/>
              </a:rPr>
              <a:t>Понятие множества.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827700" y="2052925"/>
            <a:ext cx="7704740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Основное понятие в математике - понятие множества. 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Понятие </a:t>
            </a:r>
            <a:r>
              <a:rPr lang="ru-RU" sz="2800" b="1" dirty="0">
                <a:solidFill>
                  <a:srgbClr val="FFFF00"/>
                </a:solidFill>
                <a:latin typeface="Monotype Corsiva" pitchFamily="66" charset="0"/>
              </a:rPr>
              <a:t>множество 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относится к первоначальным понятиям, не подлежащим определению. 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Под множеством подразумевается некоторая совокупность однородных  объектов.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Предметы ( объекты), составляющие множество, называются </a:t>
            </a:r>
            <a:r>
              <a:rPr lang="ru-RU" sz="2800" b="1" dirty="0">
                <a:solidFill>
                  <a:srgbClr val="FFFF00"/>
                </a:solidFill>
                <a:latin typeface="Monotype Corsiva" pitchFamily="66" charset="0"/>
              </a:rPr>
              <a:t>элементами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076" y="116632"/>
            <a:ext cx="7627418" cy="1400530"/>
          </a:xfrm>
          <a:noFill/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8000" dirty="0">
                <a:ln w="18415" cmpd="sng">
                  <a:noFill/>
                  <a:prstDash val="solid"/>
                </a:ln>
                <a:gradFill flip="none" rotWithShape="1">
                  <a:gsLst>
                    <a:gs pos="0">
                      <a:srgbClr val="FFFFFF">
                        <a:shade val="30000"/>
                        <a:satMod val="115000"/>
                      </a:srgbClr>
                    </a:gs>
                    <a:gs pos="50000">
                      <a:srgbClr val="FFFFFF">
                        <a:shade val="67500"/>
                        <a:satMod val="115000"/>
                      </a:srgbClr>
                    </a:gs>
                    <a:gs pos="100000">
                      <a:srgbClr val="FFFFFF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istral" pitchFamily="66" charset="0"/>
              </a:rPr>
              <a:t>Обозначение множества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215076" y="1669270"/>
            <a:ext cx="8715436" cy="50720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Множества 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обозначаются заглавными буквами латинского алфавита: </a:t>
            </a:r>
            <a:r>
              <a:rPr lang="en-US" sz="2800" b="1" dirty="0">
                <a:solidFill>
                  <a:schemeClr val="bg1"/>
                </a:solidFill>
                <a:latin typeface="Monotype Corsiva" pitchFamily="66" charset="0"/>
              </a:rPr>
              <a:t>A, B, C, X  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и др.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Элементы 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множества обозначаются строчными  буквами латинского алфавита : </a:t>
            </a:r>
            <a:r>
              <a:rPr lang="en-US" sz="2800" b="1" dirty="0">
                <a:solidFill>
                  <a:schemeClr val="bg1"/>
                </a:solidFill>
                <a:latin typeface="Monotype Corsiva" pitchFamily="66" charset="0"/>
              </a:rPr>
              <a:t>a, b, c, d 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 и др.</a:t>
            </a:r>
            <a:endParaRPr lang="en-US" sz="2800" b="1" dirty="0">
              <a:solidFill>
                <a:schemeClr val="bg1"/>
              </a:solidFill>
              <a:latin typeface="Monotype Corsiva" pitchFamily="66" charset="0"/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Запись </a:t>
            </a:r>
            <a:r>
              <a:rPr lang="en-US" sz="2800" b="1" i="1" dirty="0">
                <a:solidFill>
                  <a:schemeClr val="bg1"/>
                </a:solidFill>
                <a:latin typeface="Monotype Corsiva" pitchFamily="66" charset="0"/>
              </a:rPr>
              <a:t>M = {  a , b, c, d }  </a:t>
            </a:r>
            <a:r>
              <a:rPr lang="ru-RU" sz="2800" b="1" i="1" dirty="0">
                <a:solidFill>
                  <a:schemeClr val="bg1"/>
                </a:solidFill>
                <a:latin typeface="Monotype Corsiva" pitchFamily="66" charset="0"/>
              </a:rPr>
              <a:t>означает, что  множество М состоит из элементов   </a:t>
            </a:r>
            <a:r>
              <a:rPr lang="en-US" sz="2800" b="1" i="1" dirty="0">
                <a:solidFill>
                  <a:schemeClr val="bg1"/>
                </a:solidFill>
                <a:latin typeface="Monotype Corsiva" pitchFamily="66" charset="0"/>
              </a:rPr>
              <a:t>a , b, c, d</a:t>
            </a:r>
            <a:r>
              <a:rPr lang="ru-RU" sz="2800" b="1" i="1" dirty="0">
                <a:solidFill>
                  <a:schemeClr val="bg1"/>
                </a:solidFill>
                <a:latin typeface="Monotype Corsiva" pitchFamily="66" charset="0"/>
              </a:rPr>
              <a:t>.</a:t>
            </a:r>
            <a:endParaRPr lang="en-US" sz="2800" b="1" i="1" dirty="0">
              <a:solidFill>
                <a:schemeClr val="bg1"/>
              </a:solidFill>
              <a:latin typeface="Monotype Corsiva" pitchFamily="66" charset="0"/>
            </a:endParaRPr>
          </a:p>
          <a:p>
            <a:pPr marL="0" indent="0">
              <a:buNone/>
            </a:pPr>
            <a:r>
              <a:rPr lang="ru-RU" sz="2800" b="1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Є</a:t>
            </a:r>
            <a:r>
              <a:rPr lang="en-US" sz="2800" b="1" i="1" dirty="0">
                <a:solidFill>
                  <a:schemeClr val="bg1"/>
                </a:solidFill>
                <a:latin typeface="Monotype Corsiva" pitchFamily="66" charset="0"/>
              </a:rPr>
              <a:t> – </a:t>
            </a:r>
            <a:r>
              <a:rPr lang="ru-RU" sz="2800" b="1" i="1" dirty="0">
                <a:solidFill>
                  <a:schemeClr val="bg1"/>
                </a:solidFill>
                <a:latin typeface="Monotype Corsiva" pitchFamily="66" charset="0"/>
              </a:rPr>
              <a:t>знак принадлежности. Запись а </a:t>
            </a:r>
            <a:r>
              <a:rPr lang="ru-RU" sz="2800" b="1" i="1" dirty="0" err="1">
                <a:solidFill>
                  <a:schemeClr val="bg1"/>
                </a:solidFill>
                <a:latin typeface="Monotype Corsiva" pitchFamily="66" charset="0"/>
              </a:rPr>
              <a:t>є</a:t>
            </a:r>
            <a:r>
              <a:rPr lang="ru-RU" sz="2800" b="1" i="1" dirty="0">
                <a:solidFill>
                  <a:schemeClr val="bg1"/>
                </a:solidFill>
                <a:latin typeface="Monotype Corsiva" pitchFamily="66" charset="0"/>
              </a:rPr>
              <a:t> М обозначает, что объект  а является элементом множества М и читается так: </a:t>
            </a:r>
          </a:p>
          <a:p>
            <a:pPr marL="0" indent="0">
              <a:buNone/>
            </a:pPr>
            <a:r>
              <a:rPr lang="ru-RU" sz="2800" b="1" i="1" dirty="0">
                <a:solidFill>
                  <a:schemeClr val="bg1"/>
                </a:solidFill>
                <a:latin typeface="Monotype Corsiva" pitchFamily="66" charset="0"/>
              </a:rPr>
              <a:t>« а принадлежит множеству М»</a:t>
            </a:r>
          </a:p>
          <a:p>
            <a:pPr marL="0" indent="0">
              <a:buNone/>
            </a:pPr>
            <a:r>
              <a:rPr lang="en-US" sz="2800" b="1" i="1" dirty="0">
                <a:solidFill>
                  <a:schemeClr val="bg1"/>
                </a:solidFill>
                <a:latin typeface="Monotype Corsiva" pitchFamily="66" charset="0"/>
              </a:rPr>
              <a:t> </a:t>
            </a:r>
            <a:endParaRPr lang="ru-RU" sz="2800" b="1" i="1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8000" dirty="0">
                <a:ln w="18415" cmpd="sng">
                  <a:noFill/>
                  <a:prstDash val="solid"/>
                </a:ln>
                <a:gradFill flip="none" rotWithShape="1">
                  <a:gsLst>
                    <a:gs pos="0">
                      <a:srgbClr val="FFFFFF">
                        <a:shade val="30000"/>
                        <a:satMod val="115000"/>
                      </a:srgbClr>
                    </a:gs>
                    <a:gs pos="50000">
                      <a:srgbClr val="FFFFFF">
                        <a:shade val="67500"/>
                        <a:satMod val="115000"/>
                      </a:srgbClr>
                    </a:gs>
                    <a:gs pos="100000">
                      <a:srgbClr val="FFFFFF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istral" pitchFamily="66" charset="0"/>
              </a:rPr>
              <a:t>Виды множеств: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395536" y="2052925"/>
            <a:ext cx="7488832" cy="419548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FFFF00"/>
                </a:solidFill>
                <a:latin typeface="Monotype Corsiva" pitchFamily="66" charset="0"/>
              </a:rPr>
              <a:t>Дискретные множества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(прерывные)- имеют отдельные элементы. Путём счёта распознаются.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FFFF00"/>
                </a:solidFill>
                <a:latin typeface="Monotype Corsiva" pitchFamily="66" charset="0"/>
              </a:rPr>
              <a:t>Непрерывные множества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- нет отдельных элементов. Распознаются путём измерения.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FFFF00"/>
                </a:solidFill>
                <a:latin typeface="Monotype Corsiva" pitchFamily="66" charset="0"/>
              </a:rPr>
              <a:t>Конечные  множества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- состоят из конечного числа элементов, когда можно пересчитать все элементы множества.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FFFF00"/>
                </a:solidFill>
                <a:latin typeface="Monotype Corsiva" pitchFamily="66" charset="0"/>
              </a:rPr>
              <a:t>Бесконечные множества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- когда невозможно пересчитать все элементы множества.</a:t>
            </a:r>
            <a:endParaRPr lang="ru-RU" sz="2800" b="1" dirty="0">
              <a:solidFill>
                <a:srgbClr val="FFFF00"/>
              </a:solidFill>
              <a:latin typeface="Monotype Corsiva" pitchFamily="66" charset="0"/>
            </a:endParaRPr>
          </a:p>
          <a:p>
            <a:pPr marL="0" indent="0">
              <a:buNone/>
            </a:pPr>
            <a:r>
              <a:rPr lang="ru-RU" sz="2800" b="1" dirty="0" err="1">
                <a:solidFill>
                  <a:srgbClr val="FFFF00"/>
                </a:solidFill>
                <a:latin typeface="Monotype Corsiva" pitchFamily="66" charset="0"/>
              </a:rPr>
              <a:t>Упорядочные</a:t>
            </a:r>
            <a:r>
              <a:rPr lang="ru-RU" sz="2800" b="1" dirty="0">
                <a:solidFill>
                  <a:srgbClr val="FFFF00"/>
                </a:solidFill>
                <a:latin typeface="Monotype Corsiva" pitchFamily="66" charset="0"/>
              </a:rPr>
              <a:t> множества. 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Элемент из множества предшествует или следует за другим. Множество натуральных чисел, расположенных в виде натурального ряда.</a:t>
            </a:r>
          </a:p>
          <a:p>
            <a:pPr marL="0" indent="0">
              <a:buNone/>
            </a:pPr>
            <a:r>
              <a:rPr lang="ru-RU" sz="2800" b="1" dirty="0" err="1">
                <a:solidFill>
                  <a:srgbClr val="FFFF00"/>
                </a:solidFill>
                <a:latin typeface="Monotype Corsiva" pitchFamily="66" charset="0"/>
              </a:rPr>
              <a:t>Неупорядочные</a:t>
            </a:r>
            <a:r>
              <a:rPr lang="ru-RU" sz="2800" b="1" dirty="0">
                <a:solidFill>
                  <a:srgbClr val="FFFF00"/>
                </a:solidFill>
                <a:latin typeface="Monotype Corsiva" pitchFamily="66" charset="0"/>
              </a:rPr>
              <a:t> множества. 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Любое </a:t>
            </a:r>
            <a:r>
              <a:rPr lang="ru-RU" sz="2800" b="1" dirty="0" err="1">
                <a:solidFill>
                  <a:schemeClr val="bg1"/>
                </a:solidFill>
                <a:latin typeface="Monotype Corsiva" pitchFamily="66" charset="0"/>
              </a:rPr>
              <a:t>неупорядочное</a:t>
            </a:r>
            <a:r>
              <a:rPr lang="ru-RU" sz="2800" b="1" dirty="0">
                <a:solidFill>
                  <a:schemeClr val="bg1"/>
                </a:solidFill>
                <a:latin typeface="Monotype Corsiva" pitchFamily="66" charset="0"/>
              </a:rPr>
              <a:t> множество можно упорядочить.</a:t>
            </a:r>
          </a:p>
          <a:p>
            <a:pPr marL="0" indent="0">
              <a:buNone/>
            </a:pPr>
            <a:endParaRPr lang="ru-RU" sz="24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/>
          <p:nvPr/>
        </p:nvSpPr>
        <p:spPr>
          <a:xfrm>
            <a:off x="3428992" y="4000504"/>
            <a:ext cx="1500198" cy="135732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476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А</a:t>
            </a:r>
          </a:p>
        </p:txBody>
      </p:sp>
      <p:sp>
        <p:nvSpPr>
          <p:cNvPr id="11" name="Овал 10"/>
          <p:cNvSpPr/>
          <p:nvPr/>
        </p:nvSpPr>
        <p:spPr>
          <a:xfrm>
            <a:off x="3428992" y="4000504"/>
            <a:ext cx="1500198" cy="135732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476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2" name="Овал 11"/>
          <p:cNvSpPr/>
          <p:nvPr/>
        </p:nvSpPr>
        <p:spPr>
          <a:xfrm>
            <a:off x="3428992" y="4000504"/>
            <a:ext cx="1500198" cy="1357322"/>
          </a:xfrm>
          <a:prstGeom prst="ellipse">
            <a:avLst/>
          </a:prstGeom>
          <a:solidFill>
            <a:srgbClr val="FFFF00"/>
          </a:solidFill>
          <a:ln w="412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А=В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8000" dirty="0">
                <a:ln w="18415" cmpd="sng">
                  <a:noFill/>
                  <a:prstDash val="solid"/>
                </a:ln>
                <a:gradFill flip="none" rotWithShape="1">
                  <a:gsLst>
                    <a:gs pos="0">
                      <a:srgbClr val="FFFFFF">
                        <a:shade val="30000"/>
                        <a:satMod val="115000"/>
                      </a:srgbClr>
                    </a:gs>
                    <a:gs pos="50000">
                      <a:srgbClr val="FFFFFF">
                        <a:shade val="67500"/>
                        <a:satMod val="115000"/>
                      </a:srgbClr>
                    </a:gs>
                    <a:gs pos="100000">
                      <a:srgbClr val="FFFFFF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istral" pitchFamily="66" charset="0"/>
              </a:rPr>
              <a:t>Равенства множеств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860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2400" dirty="0">
              <a:solidFill>
                <a:schemeClr val="bg1"/>
              </a:solidFill>
              <a:latin typeface="Monotype Corsiva" pitchFamily="66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chemeClr val="bg1"/>
                </a:solidFill>
                <a:latin typeface="Monotype Corsiva" pitchFamily="66" charset="0"/>
              </a:rPr>
              <a:t>Множества равны, если они состоят из одних и тех же элементов.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bg1"/>
                </a:solidFill>
                <a:latin typeface="Monotype Corsiva" pitchFamily="66" charset="0"/>
              </a:rPr>
              <a:t>Два множества являются равными , если каждый из них является подмножеством другого.</a:t>
            </a:r>
          </a:p>
          <a:p>
            <a:pPr marL="0" indent="0">
              <a:buNone/>
            </a:pPr>
            <a:r>
              <a:rPr lang="ru-RU" sz="2400" b="1" dirty="0">
                <a:solidFill>
                  <a:schemeClr val="bg1"/>
                </a:solidFill>
                <a:latin typeface="Monotype Corsiva" pitchFamily="66" charset="0"/>
              </a:rPr>
              <a:t>В этом случае пишут: А=В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bg1"/>
                </a:solidFill>
                <a:latin typeface="Monotype Corsiva" pitchFamily="66" charset="0"/>
              </a:rPr>
              <a:t>                                         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20"/>
                            </p:stCondLst>
                            <p:childTnLst>
                              <p:par>
                                <p:cTn id="11" presetID="34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20"/>
                            </p:stCondLst>
                            <p:childTnLst>
                              <p:par>
                                <p:cTn id="18" presetID="34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1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600" decel="5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72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72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72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720"/>
                            </p:stCondLst>
                            <p:childTnLst>
                              <p:par>
                                <p:cTn id="3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1" grpId="1" animBg="1"/>
      <p:bldP spid="11" grpId="2" animBg="1"/>
      <p:bldP spid="12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05200"/>
            <a:ext cx="7903714" cy="1400530"/>
          </a:xfrm>
          <a:noFill/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6600" dirty="0">
                <a:ln w="18415" cmpd="sng">
                  <a:noFill/>
                  <a:prstDash val="solid"/>
                </a:ln>
                <a:gradFill flip="none" rotWithShape="1">
                  <a:gsLst>
                    <a:gs pos="0">
                      <a:srgbClr val="FFFFFF">
                        <a:shade val="30000"/>
                        <a:satMod val="115000"/>
                      </a:srgbClr>
                    </a:gs>
                    <a:gs pos="50000">
                      <a:srgbClr val="FFFFFF">
                        <a:shade val="67500"/>
                        <a:satMod val="115000"/>
                      </a:srgbClr>
                    </a:gs>
                    <a:gs pos="100000">
                      <a:srgbClr val="FFFFFF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istral" pitchFamily="66" charset="0"/>
              </a:rPr>
              <a:t>Операции над множествами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3200" b="1" dirty="0">
                <a:solidFill>
                  <a:srgbClr val="FFFF00"/>
                </a:solidFill>
                <a:latin typeface="Monotype Corsiva" pitchFamily="66" charset="0"/>
              </a:rPr>
              <a:t>Пересечение множеств.</a:t>
            </a:r>
          </a:p>
          <a:p>
            <a:pPr algn="ctr">
              <a:buNone/>
            </a:pPr>
            <a:endParaRPr lang="ru-RU" sz="3200" b="1" dirty="0">
              <a:solidFill>
                <a:srgbClr val="FFFF00"/>
              </a:solidFill>
              <a:latin typeface="Monotype Corsiva" pitchFamily="66" charset="0"/>
            </a:endParaRPr>
          </a:p>
          <a:p>
            <a:pPr algn="ctr">
              <a:buNone/>
            </a:pPr>
            <a:r>
              <a:rPr lang="ru-RU" sz="3200" b="1" dirty="0">
                <a:solidFill>
                  <a:srgbClr val="FFFF00"/>
                </a:solidFill>
                <a:latin typeface="Monotype Corsiva" pitchFamily="66" charset="0"/>
              </a:rPr>
              <a:t>Объединение множеств.</a:t>
            </a:r>
          </a:p>
          <a:p>
            <a:pPr algn="ctr">
              <a:buNone/>
            </a:pPr>
            <a:endParaRPr lang="ru-RU" sz="3200" b="1" dirty="0">
              <a:solidFill>
                <a:srgbClr val="FFFF00"/>
              </a:solidFill>
              <a:latin typeface="Monotype Corsiva" pitchFamily="66" charset="0"/>
            </a:endParaRPr>
          </a:p>
          <a:p>
            <a:pPr algn="ctr">
              <a:buNone/>
            </a:pPr>
            <a:r>
              <a:rPr lang="ru-RU" sz="3200" b="1" dirty="0">
                <a:solidFill>
                  <a:srgbClr val="FFFF00"/>
                </a:solidFill>
                <a:latin typeface="Monotype Corsiva" pitchFamily="66" charset="0"/>
              </a:rPr>
              <a:t>Разность множеств.</a:t>
            </a:r>
          </a:p>
          <a:p>
            <a:pPr algn="ctr">
              <a:buNone/>
            </a:pPr>
            <a:endParaRPr lang="ru-RU" sz="3200" b="1" dirty="0">
              <a:solidFill>
                <a:srgbClr val="FFFF00"/>
              </a:solidFill>
              <a:latin typeface="Monotype Corsiva" pitchFamily="66" charset="0"/>
            </a:endParaRPr>
          </a:p>
          <a:p>
            <a:pPr algn="ctr">
              <a:buNone/>
            </a:pPr>
            <a:r>
              <a:rPr lang="ru-RU" sz="3200" b="1" dirty="0">
                <a:solidFill>
                  <a:srgbClr val="FFFF00"/>
                </a:solidFill>
                <a:latin typeface="Monotype Corsiva" pitchFamily="66" charset="0"/>
              </a:rPr>
              <a:t>Дополнение множества.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951</TotalTime>
  <Words>316</Words>
  <Application>Microsoft Office PowerPoint</Application>
  <PresentationFormat>Экран (4:3)</PresentationFormat>
  <Paragraphs>42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Mistral</vt:lpstr>
      <vt:lpstr>Monotype Corsiva</vt:lpstr>
      <vt:lpstr>Wingdings 3</vt:lpstr>
      <vt:lpstr>Ион</vt:lpstr>
      <vt:lpstr>Математика. Множества</vt:lpstr>
      <vt:lpstr>Понятие множества.</vt:lpstr>
      <vt:lpstr>Понятие множества.</vt:lpstr>
      <vt:lpstr>Обозначение множества</vt:lpstr>
      <vt:lpstr>Виды множеств:</vt:lpstr>
      <vt:lpstr>Равенства множеств</vt:lpstr>
      <vt:lpstr>Операции над множествами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Доска и мелки</dc:title>
  <dc:creator>Саша</dc:creator>
  <cp:lastModifiedBy>Екатерина</cp:lastModifiedBy>
  <cp:revision>108</cp:revision>
  <dcterms:created xsi:type="dcterms:W3CDTF">2010-06-04T14:58:32Z</dcterms:created>
  <dcterms:modified xsi:type="dcterms:W3CDTF">2024-08-13T14:24:55Z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TC300095321049</vt:lpwstr>
  </property>
</Properties>
</file>